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4" r:id="rId3"/>
    <p:sldId id="285" r:id="rId4"/>
    <p:sldId id="309" r:id="rId5"/>
    <p:sldId id="310" r:id="rId6"/>
    <p:sldId id="289" r:id="rId7"/>
    <p:sldId id="299" r:id="rId8"/>
    <p:sldId id="290" r:id="rId9"/>
    <p:sldId id="288" r:id="rId10"/>
    <p:sldId id="297" r:id="rId11"/>
    <p:sldId id="292" r:id="rId12"/>
    <p:sldId id="295" r:id="rId13"/>
    <p:sldId id="296" r:id="rId14"/>
  </p:sldIdLst>
  <p:sldSz cx="9144000" cy="6858000" type="screen4x3"/>
  <p:notesSz cx="7010400" cy="92964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95" autoAdjust="0"/>
    <p:restoredTop sz="89143" autoAdjust="0"/>
  </p:normalViewPr>
  <p:slideViewPr>
    <p:cSldViewPr>
      <p:cViewPr varScale="1">
        <p:scale>
          <a:sx n="118" d="100"/>
          <a:sy n="118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-2112" y="-72"/>
      </p:cViewPr>
      <p:guideLst>
        <p:guide orient="horz" pos="3024"/>
        <p:guide pos="2304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9711FFC7-02B1-4312-94CE-1E568026C997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633DA43-7868-4CB3-938B-BAE9915D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35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DADA8BBD-0AC3-485C-931B-CAAA42E9110B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A0B143F1-EC26-44AD-A718-059BDFEA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07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06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18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68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32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70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2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57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71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52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37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92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23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43F1-EC26-44AD-A718-059BDFEA02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87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543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7BF76-1942-4EFE-AA29-82442E406B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2A6E-78CD-4568-91EB-87CA3A69EE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3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543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7BF76-1942-4EFE-AA29-82442E406BAE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50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B184-A062-4D13-B25A-EF498B63B00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863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8A41-98A0-491F-91E6-F99F7C0BFB2F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37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5043F-A88E-4919-9C29-BF20CB587C6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407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6C4-DEE1-4B07-8A3D-A686710E088D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13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637B-4BBF-4421-A6CE-57761E642D8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965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791F7-A40B-4CEF-B11E-1C53B238716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12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861BFF-92AD-4B19-9909-DA3357BA777B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022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533400"/>
            <a:ext cx="3008313" cy="990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533400"/>
            <a:ext cx="4572000" cy="5592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5B03-9CA8-4AA0-BC83-D95F222CFE9C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03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B184-A062-4D13-B25A-EF498B63B0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09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2A6E-78CD-4568-91EB-87CA3A69EEF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1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543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7BF76-1942-4EFE-AA29-82442E406BAE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526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B184-A062-4D13-B25A-EF498B63B00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6270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8A41-98A0-491F-91E6-F99F7C0BFB2F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5446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5043F-A88E-4919-9C29-BF20CB587C6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991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6C4-DEE1-4B07-8A3D-A686710E088D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8056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637B-4BBF-4421-A6CE-57761E642D8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8586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791F7-A40B-4CEF-B11E-1C53B2387163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809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861BFF-92AD-4B19-9909-DA3357BA777B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63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533400"/>
            <a:ext cx="3008313" cy="990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533400"/>
            <a:ext cx="4572000" cy="5592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5B03-9CA8-4AA0-BC83-D95F222CFE9C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56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C8A41-98A0-491F-91E6-F99F7C0BFB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595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2A6E-78CD-4568-91EB-87CA3A69EEF1}" type="slidenum">
              <a:rPr lang="en-US">
                <a:solidFill>
                  <a:prstClr val="black">
                    <a:lumMod val="95000"/>
                    <a:lumOff val="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0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49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5043F-A88E-4919-9C29-BF20CB587C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1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288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6C4-DEE1-4B07-8A3D-A686710E08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637B-4BBF-4421-A6CE-57761E642D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94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791F7-A40B-4CEF-B11E-1C53B23871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5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861BFF-92AD-4B19-9909-DA3357BA7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5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533400"/>
            <a:ext cx="3008313" cy="990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533400"/>
            <a:ext cx="4572000" cy="5592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5B03-9CA8-4AA0-BC83-D95F222CFE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09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143000" y="563563"/>
            <a:ext cx="75438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0" cy="76200"/>
          </a:xfrm>
          <a:prstGeom prst="rect">
            <a:avLst/>
          </a:prstGeom>
          <a:solidFill>
            <a:srgbClr val="1C3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1C3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137160" y="6474023"/>
            <a:ext cx="7543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			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73825"/>
            <a:ext cx="533400" cy="307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861BFF-92AD-4B19-9909-DA3357BA77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514350"/>
            <a:ext cx="13049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Box 13"/>
          <p:cNvSpPr txBox="1">
            <a:spLocks noChangeArrowheads="1"/>
          </p:cNvSpPr>
          <p:nvPr/>
        </p:nvSpPr>
        <p:spPr bwMode="auto">
          <a:xfrm>
            <a:off x="142875" y="73025"/>
            <a:ext cx="55721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chemeClr val="bg1"/>
                </a:solidFill>
              </a:rPr>
              <a:t>Wisconsin</a:t>
            </a:r>
            <a:r>
              <a:rPr lang="en-US" sz="1400" b="1" baseline="0" dirty="0">
                <a:solidFill>
                  <a:schemeClr val="bg1"/>
                </a:solidFill>
              </a:rPr>
              <a:t> Healthcare-Associated Infections in LTC Coalition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0" r:id="rId8"/>
    <p:sldLayoutId id="2147483668" r:id="rId9"/>
    <p:sldLayoutId id="2147483669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  <p:sldLayoutId id="2147483716" r:id="rId18"/>
    <p:sldLayoutId id="2147483717" r:id="rId19"/>
    <p:sldLayoutId id="2147483718" r:id="rId20"/>
    <p:sldLayoutId id="2147483685" r:id="rId21"/>
    <p:sldLayoutId id="2147483686" r:id="rId22"/>
    <p:sldLayoutId id="2147483687" r:id="rId23"/>
    <p:sldLayoutId id="2147483688" r:id="rId24"/>
    <p:sldLayoutId id="2147483689" r:id="rId25"/>
    <p:sldLayoutId id="2147483690" r:id="rId26"/>
    <p:sldLayoutId id="2147483691" r:id="rId27"/>
    <p:sldLayoutId id="2147483692" r:id="rId28"/>
    <p:sldLayoutId id="2147483693" r:id="rId29"/>
    <p:sldLayoutId id="2147483694" r:id="rId30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Tunga" pitchFamily="34" charset="0"/>
          <a:ea typeface="+mj-ea"/>
          <a:cs typeface="Tung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alisto MT" pitchFamily="18" charset="0"/>
          <a:ea typeface="Verdana" pitchFamily="34" charset="0"/>
          <a:cs typeface="Verdan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800" kern="1200">
          <a:solidFill>
            <a:schemeClr val="tx1"/>
          </a:solidFill>
          <a:latin typeface="Calisto MT" pitchFamily="18" charset="0"/>
          <a:ea typeface="Verdana" pitchFamily="34" charset="0"/>
          <a:cs typeface="Verdan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Calisto MT" pitchFamily="18" charset="0"/>
          <a:ea typeface="Verdana" pitchFamily="34" charset="0"/>
          <a:cs typeface="Verdan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sto MT" pitchFamily="18" charset="0"/>
          <a:ea typeface="Verdana" pitchFamily="34" charset="0"/>
          <a:cs typeface="Verdan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alisto MT" pitchFamily="18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774700" y="1600200"/>
            <a:ext cx="7543800" cy="2819400"/>
          </a:xfrm>
        </p:spPr>
        <p:txBody>
          <a:bodyPr anchor="ctr"/>
          <a:lstStyle/>
          <a:p>
            <a:pPr eaLnBrk="1" hangingPunct="1"/>
            <a:r>
              <a:rPr lang="en-US" b="0" dirty="0">
                <a:latin typeface="Calisto MT" panose="02040603050505030304" pitchFamily="18" charset="0"/>
              </a:rPr>
              <a:t/>
            </a:r>
            <a:br>
              <a:rPr lang="en-US" b="0" dirty="0">
                <a:latin typeface="Calisto MT" panose="02040603050505030304" pitchFamily="18" charset="0"/>
              </a:rPr>
            </a:br>
            <a:r>
              <a:rPr lang="en-US" b="0" dirty="0">
                <a:latin typeface="Calisto MT" panose="02040603050505030304" pitchFamily="18" charset="0"/>
              </a:rPr>
              <a:t/>
            </a:r>
            <a:br>
              <a:rPr lang="en-US" b="0" dirty="0">
                <a:latin typeface="Calisto MT" panose="02040603050505030304" pitchFamily="18" charset="0"/>
              </a:rPr>
            </a:br>
            <a:r>
              <a:rPr lang="en-US" b="0" dirty="0">
                <a:latin typeface="Calisto MT" panose="02040603050505030304" pitchFamily="18" charset="0"/>
              </a:rPr>
              <a:t>UTI Toolkit – Module 3</a:t>
            </a:r>
            <a:br>
              <a:rPr lang="en-US" b="0" dirty="0">
                <a:latin typeface="Calisto MT" panose="02040603050505030304" pitchFamily="18" charset="0"/>
              </a:rPr>
            </a:br>
            <a:r>
              <a:rPr lang="en-US" b="0" dirty="0">
                <a:latin typeface="Calisto MT" panose="02040603050505030304" pitchFamily="18" charset="0"/>
              </a:rPr>
              <a:t>When to Test a Urine Specimen?</a:t>
            </a:r>
            <a:br>
              <a:rPr lang="en-US" b="0" dirty="0">
                <a:latin typeface="Calisto MT" panose="02040603050505030304" pitchFamily="18" charset="0"/>
              </a:rPr>
            </a:br>
            <a:r>
              <a:rPr lang="en-US" b="0" dirty="0">
                <a:latin typeface="Calisto MT" panose="02040603050505030304" pitchFamily="18" charset="0"/>
              </a:rPr>
              <a:t/>
            </a:r>
            <a:br>
              <a:rPr lang="en-US" b="0" dirty="0">
                <a:latin typeface="Calisto MT" panose="02040603050505030304" pitchFamily="18" charset="0"/>
              </a:rPr>
            </a:br>
            <a:endParaRPr lang="en-US" sz="4800" b="0" dirty="0">
              <a:latin typeface="Calisto MT" panose="020406030505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5124271"/>
            <a:ext cx="7652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63563"/>
            <a:ext cx="6946900" cy="1036637"/>
          </a:xfrm>
        </p:spPr>
        <p:txBody>
          <a:bodyPr/>
          <a:lstStyle/>
          <a:p>
            <a:r>
              <a:rPr lang="en-US" sz="3600" b="0" dirty="0">
                <a:latin typeface="Calisto MT" panose="02040603050505030304" pitchFamily="18" charset="0"/>
              </a:rPr>
              <a:t>Change in the Character of the Urine ≠ UTI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301017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Dark, concentrated and/or strong smelling urine can be caused by several factors, including dehydration, diet, medication, or the presence of specific bacteria 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Changes in the character of the urine WITHOUT specific urinary symptoms do not indicate the presence of UTI</a:t>
            </a:r>
          </a:p>
        </p:txBody>
      </p:sp>
      <p:grpSp>
        <p:nvGrpSpPr>
          <p:cNvPr id="5" name="Group 2">
            <a:extLst>
              <a:ext uri="{FF2B5EF4-FFF2-40B4-BE49-F238E27FC236}">
                <a16:creationId xmlns:a16="http://schemas.microsoft.com/office/drawing/2014/main" id="{151BFD66-ECFB-684D-A1E8-F6DCC6416C3C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4335720"/>
            <a:ext cx="1828800" cy="1912680"/>
            <a:chOff x="1485" y="2016"/>
            <a:chExt cx="3360" cy="3360"/>
          </a:xfrm>
        </p:grpSpPr>
        <p:pic>
          <p:nvPicPr>
            <p:cNvPr id="6" name="Picture 3" descr="https://encrypted-tbn3.gstatic.com/images?q=tbn:ANd9GcQvrI2J6AVnYzDwKylXlVC9Ozzs52A0cHexsYryq5a_Yd_ETrV2">
              <a:extLst>
                <a:ext uri="{FF2B5EF4-FFF2-40B4-BE49-F238E27FC236}">
                  <a16:creationId xmlns:a16="http://schemas.microsoft.com/office/drawing/2014/main" id="{9CEC9661-4486-CF42-9548-5BCB843FED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5" y="2016"/>
              <a:ext cx="3360" cy="3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3FE0771A-5AB0-D94B-BCFF-5557DCB02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2106"/>
              <a:ext cx="3240" cy="3069"/>
            </a:xfrm>
            <a:custGeom>
              <a:avLst/>
              <a:gdLst>
                <a:gd name="G0" fmla="+- 1203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997" y="17147"/>
                  </a:moveTo>
                  <a:cubicBezTo>
                    <a:pt x="19543" y="15394"/>
                    <a:pt x="20397" y="13137"/>
                    <a:pt x="20397" y="10800"/>
                  </a:cubicBezTo>
                  <a:cubicBezTo>
                    <a:pt x="20397" y="5499"/>
                    <a:pt x="16100" y="1203"/>
                    <a:pt x="10800" y="1203"/>
                  </a:cubicBezTo>
                  <a:cubicBezTo>
                    <a:pt x="8462" y="1202"/>
                    <a:pt x="6205" y="2056"/>
                    <a:pt x="4452" y="3602"/>
                  </a:cubicBezTo>
                  <a:close/>
                  <a:moveTo>
                    <a:pt x="3602" y="4452"/>
                  </a:moveTo>
                  <a:cubicBezTo>
                    <a:pt x="2056" y="6205"/>
                    <a:pt x="1203" y="8462"/>
                    <a:pt x="1203" y="10799"/>
                  </a:cubicBezTo>
                  <a:cubicBezTo>
                    <a:pt x="1203" y="16100"/>
                    <a:pt x="5499" y="20397"/>
                    <a:pt x="10800" y="20397"/>
                  </a:cubicBezTo>
                  <a:cubicBezTo>
                    <a:pt x="13137" y="20397"/>
                    <a:pt x="15394" y="19543"/>
                    <a:pt x="17147" y="1799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>
                    <a:alpha val="25999"/>
                  </a:srgbClr>
                </a:gs>
                <a:gs pos="100000">
                  <a:srgbClr val="FF0000">
                    <a:gamma/>
                    <a:shade val="75294"/>
                    <a:invGamma/>
                  </a:srgbClr>
                </a:gs>
              </a:gsLst>
              <a:lin ang="5400000" scaled="1"/>
            </a:gra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5">
            <a:extLst>
              <a:ext uri="{FF2B5EF4-FFF2-40B4-BE49-F238E27FC236}">
                <a16:creationId xmlns:a16="http://schemas.microsoft.com/office/drawing/2014/main" id="{1E859F1D-F692-5F40-94AC-6059F2123578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4335720"/>
            <a:ext cx="1971675" cy="1878013"/>
            <a:chOff x="1380" y="5602"/>
            <a:chExt cx="3405" cy="3355"/>
          </a:xfrm>
        </p:grpSpPr>
        <p:pic>
          <p:nvPicPr>
            <p:cNvPr id="9" name="Picture 1" descr="http://www.mountainside-medical.com/media/catalog/product/u/r/urine-specimen-cup__44522.jpg">
              <a:extLst>
                <a:ext uri="{FF2B5EF4-FFF2-40B4-BE49-F238E27FC236}">
                  <a16:creationId xmlns:a16="http://schemas.microsoft.com/office/drawing/2014/main" id="{07CF1498-4AFA-E44F-9A4A-5958952D4157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5" y="5602"/>
              <a:ext cx="3360" cy="3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>
              <a:extLst>
                <a:ext uri="{FF2B5EF4-FFF2-40B4-BE49-F238E27FC236}">
                  <a16:creationId xmlns:a16="http://schemas.microsoft.com/office/drawing/2014/main" id="{6115F654-DD36-1B46-AE23-82C64B6AD5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" y="5697"/>
              <a:ext cx="3305" cy="3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F86C7121-A83F-4C4C-82F7-99125C373F33}"/>
              </a:ext>
            </a:extLst>
          </p:cNvPr>
          <p:cNvSpPr/>
          <p:nvPr/>
        </p:nvSpPr>
        <p:spPr>
          <a:xfrm>
            <a:off x="481914" y="408641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sto MT" panose="02040603050505030304" pitchFamily="18" charset="0"/>
              </a:rPr>
              <a:t>Without specific urinary tract signs and symptoms,                             </a:t>
            </a:r>
            <a:r>
              <a:rPr lang="en-US" sz="2400" b="1" dirty="0">
                <a:latin typeface="Calisto MT" panose="02040603050505030304" pitchFamily="18" charset="0"/>
              </a:rPr>
              <a:t>DO NOT</a:t>
            </a:r>
            <a:r>
              <a:rPr lang="en-US" sz="2400" dirty="0">
                <a:latin typeface="Calisto MT" panose="02040603050505030304" pitchFamily="18" charset="0"/>
              </a:rPr>
              <a:t> </a:t>
            </a:r>
            <a:r>
              <a:rPr lang="en-US" sz="2400" b="1" dirty="0">
                <a:latin typeface="Calisto MT" panose="02040603050505030304" pitchFamily="18" charset="0"/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89492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>
                <a:latin typeface="Calisto MT" panose="02040603050505030304" pitchFamily="18" charset="0"/>
              </a:rPr>
              <a:t>Bacteria in the Urine ≠ UTI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733251"/>
            <a:ext cx="4191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sto MT" panose="02040603050505030304" pitchFamily="18" charset="0"/>
              </a:rPr>
              <a:t>The skin surface is not sterile…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sto MT" panose="02040603050505030304" pitchFamily="18" charset="0"/>
              </a:rPr>
              <a:t>The mouth is not sterile…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sto MT" panose="02040603050505030304" pitchFamily="18" charset="0"/>
              </a:rPr>
              <a:t>The colon is not sterile…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i="1" dirty="0">
                <a:latin typeface="Calisto MT" panose="02040603050505030304" pitchFamily="18" charset="0"/>
              </a:rPr>
              <a:t>And in many nursing home residents the bladder is not sterile </a:t>
            </a:r>
            <a:endParaRPr lang="en-US" sz="2800" b="1" dirty="0">
              <a:latin typeface="Calisto MT" panose="02040603050505030304" pitchFamily="18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E737819-51E7-9746-BAC8-AD266A8C6F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76800" y="4191000"/>
            <a:ext cx="3852863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B2BF1A8-49A9-5D47-AB13-15BE1AF89E30}"/>
              </a:ext>
            </a:extLst>
          </p:cNvPr>
          <p:cNvSpPr/>
          <p:nvPr/>
        </p:nvSpPr>
        <p:spPr>
          <a:xfrm>
            <a:off x="4876800" y="2057400"/>
            <a:ext cx="38528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latin typeface="Calisto MT" panose="02040603050505030304" pitchFamily="18" charset="0"/>
              </a:rPr>
              <a:t>Up to 50% of LTC residents have bacteria in their urine without any signs of infection*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61FF5D8-3916-1547-91ED-4EC26638E050}"/>
              </a:ext>
            </a:extLst>
          </p:cNvPr>
          <p:cNvCxnSpPr/>
          <p:nvPr/>
        </p:nvCxnSpPr>
        <p:spPr>
          <a:xfrm>
            <a:off x="4648200" y="1828800"/>
            <a:ext cx="0" cy="42408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7BE7045-E8EB-314A-8577-DB48FAA0DE58}"/>
              </a:ext>
            </a:extLst>
          </p:cNvPr>
          <p:cNvSpPr/>
          <p:nvPr/>
        </p:nvSpPr>
        <p:spPr>
          <a:xfrm>
            <a:off x="5368909" y="6492240"/>
            <a:ext cx="30460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>
                <a:latin typeface="Calisto MT" panose="02040603050505030304" pitchFamily="18" charset="0"/>
              </a:rPr>
              <a:t>* Massachusetts Coalition for Patient Safety</a:t>
            </a:r>
          </a:p>
        </p:txBody>
      </p:sp>
    </p:spTree>
    <p:extLst>
      <p:ext uri="{BB962C8B-B14F-4D97-AF65-F5344CB8AC3E}">
        <p14:creationId xmlns:p14="http://schemas.microsoft.com/office/powerpoint/2010/main" val="2116907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Calisto MT" panose="02040603050505030304" pitchFamily="18" charset="0"/>
              </a:rPr>
              <a:t>When Symptoms are </a:t>
            </a:r>
            <a:r>
              <a:rPr lang="en-US" b="0" u="sng" dirty="0">
                <a:latin typeface="Calisto MT" panose="02040603050505030304" pitchFamily="18" charset="0"/>
              </a:rPr>
              <a:t>Absent</a:t>
            </a:r>
            <a:r>
              <a:rPr lang="en-US" b="0" dirty="0">
                <a:latin typeface="Calisto MT" panose="02040603050505030304" pitchFamily="18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752600"/>
            <a:ext cx="8534400" cy="4572000"/>
          </a:xfrm>
        </p:spPr>
        <p:txBody>
          <a:bodyPr/>
          <a:lstStyle/>
          <a:p>
            <a:r>
              <a:rPr lang="en-US" sz="2800" dirty="0"/>
              <a:t>“Positive” urine dip is meaningless</a:t>
            </a:r>
          </a:p>
          <a:p>
            <a:r>
              <a:rPr lang="en-US" sz="2800" dirty="0"/>
              <a:t>“Positive” urinalysis is meaningless</a:t>
            </a:r>
          </a:p>
          <a:p>
            <a:r>
              <a:rPr lang="en-US" sz="2800" dirty="0"/>
              <a:t>“Positive” urine culture is just Asymptomatic Bacteriuria</a:t>
            </a:r>
          </a:p>
          <a:p>
            <a:pPr marL="0" indent="0" algn="ctr">
              <a:buNone/>
            </a:pPr>
            <a:r>
              <a:rPr lang="en-US" sz="2800" u="sng" dirty="0"/>
              <a:t>Regardless of symptoms</a:t>
            </a:r>
            <a:r>
              <a:rPr lang="en-US" sz="2800" dirty="0"/>
              <a:t>:</a:t>
            </a:r>
          </a:p>
          <a:p>
            <a:r>
              <a:rPr lang="en-US" sz="2800" dirty="0"/>
              <a:t>Poor urine collection technique causes false-positive urinalysis</a:t>
            </a:r>
          </a:p>
          <a:p>
            <a:r>
              <a:rPr lang="en-US" sz="2800" dirty="0"/>
              <a:t>See </a:t>
            </a:r>
            <a:r>
              <a:rPr lang="en-US" sz="2800" b="1" dirty="0"/>
              <a:t>Module 2</a:t>
            </a:r>
            <a:r>
              <a:rPr lang="en-US" sz="2800" dirty="0"/>
              <a:t> for how to collect urine properly</a:t>
            </a:r>
          </a:p>
        </p:txBody>
      </p:sp>
    </p:spTree>
    <p:extLst>
      <p:ext uri="{BB962C8B-B14F-4D97-AF65-F5344CB8AC3E}">
        <p14:creationId xmlns:p14="http://schemas.microsoft.com/office/powerpoint/2010/main" val="1505883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1759"/>
            <a:ext cx="8305800" cy="1600200"/>
          </a:xfrm>
        </p:spPr>
        <p:txBody>
          <a:bodyPr>
            <a:noAutofit/>
          </a:bodyPr>
          <a:lstStyle/>
          <a:p>
            <a:r>
              <a:rPr lang="en-US" sz="4000" b="0" dirty="0">
                <a:latin typeface="Calisto MT" panose="02040603050505030304" pitchFamily="18" charset="0"/>
              </a:rPr>
              <a:t>Positive Urine Culture </a:t>
            </a:r>
            <a:r>
              <a:rPr lang="en-US" sz="4000" b="0" u="sng" dirty="0">
                <a:latin typeface="Calisto MT" panose="02040603050505030304" pitchFamily="18" charset="0"/>
              </a:rPr>
              <a:t>Without</a:t>
            </a:r>
            <a:r>
              <a:rPr lang="en-US" sz="4000" b="0" dirty="0">
                <a:latin typeface="Calisto MT" panose="02040603050505030304" pitchFamily="18" charset="0"/>
              </a:rPr>
              <a:t> Localizing Urinary Tract Symptoms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81263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Calisto MT" panose="02040603050505030304" pitchFamily="18" charset="0"/>
              </a:rPr>
              <a:t>DO NOT TREAT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F7F0CF-8698-0E4A-AA5B-727D676B59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949" y="3657600"/>
            <a:ext cx="2426101" cy="2390133"/>
          </a:xfrm>
          <a:prstGeom prst="rect">
            <a:avLst/>
          </a:prstGeom>
        </p:spPr>
      </p:pic>
      <p:sp>
        <p:nvSpPr>
          <p:cNvPr id="5" name="&quot;No&quot; Symbol 4">
            <a:extLst>
              <a:ext uri="{FF2B5EF4-FFF2-40B4-BE49-F238E27FC236}">
                <a16:creationId xmlns:a16="http://schemas.microsoft.com/office/drawing/2014/main" id="{28F2F8FA-700A-B446-B0FC-B600F6189676}"/>
              </a:ext>
            </a:extLst>
          </p:cNvPr>
          <p:cNvSpPr/>
          <p:nvPr/>
        </p:nvSpPr>
        <p:spPr>
          <a:xfrm>
            <a:off x="3373364" y="3680253"/>
            <a:ext cx="2411685" cy="2367479"/>
          </a:xfrm>
          <a:prstGeom prst="noSmoking">
            <a:avLst>
              <a:gd name="adj" fmla="val 8122"/>
            </a:avLst>
          </a:prstGeom>
          <a:solidFill>
            <a:srgbClr val="FF0000">
              <a:alpha val="49000"/>
            </a:srgbClr>
          </a:solidFill>
          <a:ln>
            <a:solidFill>
              <a:schemeClr val="tx1">
                <a:alpha val="5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67DA31-716B-E44A-BC5D-80ED9EFD57DF}"/>
              </a:ext>
            </a:extLst>
          </p:cNvPr>
          <p:cNvSpPr/>
          <p:nvPr/>
        </p:nvSpPr>
        <p:spPr>
          <a:xfrm>
            <a:off x="3200400" y="5791200"/>
            <a:ext cx="304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7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3900" y="5124271"/>
            <a:ext cx="7652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543800" cy="4884003"/>
          </a:xfrm>
        </p:spPr>
        <p:txBody>
          <a:bodyPr/>
          <a:lstStyle/>
          <a:p>
            <a:r>
              <a:rPr lang="en-US" sz="4000" b="0" dirty="0">
                <a:latin typeface="Calisto MT" panose="02040603050505030304" pitchFamily="18" charset="0"/>
              </a:rPr>
              <a:t>UTI Toolkit – Module 3</a:t>
            </a:r>
            <a:br>
              <a:rPr lang="en-US" sz="4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>Narration by:</a:t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800" b="0" dirty="0">
                <a:latin typeface="Calisto MT" panose="02040603050505030304" pitchFamily="18" charset="0"/>
              </a:rPr>
              <a:t>Anna </a:t>
            </a:r>
            <a:r>
              <a:rPr lang="en-US" sz="2800" b="0" dirty="0" err="1">
                <a:latin typeface="Calisto MT" panose="02040603050505030304" pitchFamily="18" charset="0"/>
              </a:rPr>
              <a:t>Eslinger</a:t>
            </a:r>
            <a:r>
              <a:rPr lang="en-US" sz="2800" b="0" dirty="0">
                <a:latin typeface="Calisto MT" panose="02040603050505030304" pitchFamily="18" charset="0"/>
              </a:rPr>
              <a:t>, RN</a:t>
            </a:r>
            <a:r>
              <a:rPr lang="en-US" sz="2000" b="0" i="1" dirty="0">
                <a:latin typeface="Calisto MT" panose="02040603050505030304" pitchFamily="18" charset="0"/>
              </a:rPr>
              <a:t/>
            </a:r>
            <a:br>
              <a:rPr lang="en-US" sz="2000" b="0" i="1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>Infection </a:t>
            </a:r>
            <a:r>
              <a:rPr lang="en-US" sz="2000" b="0" dirty="0" err="1">
                <a:latin typeface="Calisto MT" panose="02040603050505030304" pitchFamily="18" charset="0"/>
              </a:rPr>
              <a:t>Preventionist</a:t>
            </a:r>
            <a:r>
              <a:rPr lang="en-US" sz="2000" b="0" dirty="0">
                <a:latin typeface="Calisto MT" panose="02040603050505030304" pitchFamily="18" charset="0"/>
              </a:rPr>
              <a:t/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>Marshfield Medical Center - Eau Claire</a:t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/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/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/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/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/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/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/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/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>Content developed in partnership with the Wisconsin</a:t>
            </a:r>
            <a:br>
              <a:rPr lang="en-US" sz="2000" b="0" dirty="0">
                <a:latin typeface="Calisto MT" panose="02040603050505030304" pitchFamily="18" charset="0"/>
              </a:rPr>
            </a:br>
            <a:r>
              <a:rPr lang="en-US" sz="2000" b="0" dirty="0">
                <a:latin typeface="Calisto MT" panose="02040603050505030304" pitchFamily="18" charset="0"/>
              </a:rPr>
              <a:t>Healthcare-Associated Infections in Long-Term Care Coalition</a:t>
            </a:r>
            <a:endParaRPr lang="en-US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927A76-29AC-5440-A4E4-1359148FFD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57" y="5477855"/>
            <a:ext cx="2117979" cy="90770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C368B58-5409-3441-AFBA-CC46B18906A3}"/>
              </a:ext>
            </a:extLst>
          </p:cNvPr>
          <p:cNvSpPr/>
          <p:nvPr/>
        </p:nvSpPr>
        <p:spPr>
          <a:xfrm>
            <a:off x="2316438" y="5877580"/>
            <a:ext cx="60655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sto MT" panose="02040603050505030304" pitchFamily="18" charset="0"/>
              </a:rPr>
              <a:t>Funding for this project was provided by the Wisconsin Partnership Program at the UW School of Medicine and Public Health</a:t>
            </a:r>
            <a:endParaRPr lang="en-US" sz="1400" dirty="0"/>
          </a:p>
        </p:txBody>
      </p:sp>
      <p:pic>
        <p:nvPicPr>
          <p:cNvPr id="15" name="Picture 15">
            <a:extLst>
              <a:ext uri="{FF2B5EF4-FFF2-40B4-BE49-F238E27FC236}">
                <a16:creationId xmlns:a16="http://schemas.microsoft.com/office/drawing/2014/main" id="{7E73993B-4C05-3146-89B8-7C02E56C0CB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9" r="8663" b="6800"/>
          <a:stretch/>
        </p:blipFill>
        <p:spPr>
          <a:xfrm>
            <a:off x="3818088" y="2565003"/>
            <a:ext cx="2078918" cy="236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37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685800"/>
          </a:xfrm>
        </p:spPr>
        <p:txBody>
          <a:bodyPr/>
          <a:lstStyle/>
          <a:p>
            <a:r>
              <a:rPr lang="en-US" sz="4000" b="0" dirty="0">
                <a:latin typeface="Calisto MT" panose="02040603050505030304" pitchFamily="18" charset="0"/>
              </a:rPr>
              <a:t>What is a Urinary Tract Infection (UTI)?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8537" y="1803884"/>
            <a:ext cx="8229600" cy="3682515"/>
          </a:xfrm>
        </p:spPr>
        <p:txBody>
          <a:bodyPr/>
          <a:lstStyle/>
          <a:p>
            <a:r>
              <a:rPr lang="en-US" dirty="0"/>
              <a:t>There is no gold standard definition of UTI, but several consensus definitions have been suggested and revised over time</a:t>
            </a:r>
            <a:r>
              <a:rPr lang="en-US" baseline="30000" dirty="0"/>
              <a:t>1,2</a:t>
            </a:r>
          </a:p>
          <a:p>
            <a:endParaRPr lang="en-US" sz="1600" dirty="0"/>
          </a:p>
          <a:p>
            <a:r>
              <a:rPr lang="en-US" dirty="0"/>
              <a:t>These definitions differ slightly, but all require the presence of </a:t>
            </a:r>
            <a:r>
              <a:rPr lang="en-US" u="sng" dirty="0"/>
              <a:t>signs </a:t>
            </a:r>
            <a:r>
              <a:rPr lang="en-US" dirty="0"/>
              <a:t>and </a:t>
            </a:r>
            <a:r>
              <a:rPr lang="en-US" u="sng" dirty="0"/>
              <a:t>symptoms</a:t>
            </a:r>
            <a:r>
              <a:rPr lang="en-US" dirty="0"/>
              <a:t> localizing to the urinary tract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755FFC-CA4A-0147-910F-092060AAAA82}"/>
              </a:ext>
            </a:extLst>
          </p:cNvPr>
          <p:cNvSpPr txBox="1"/>
          <p:nvPr/>
        </p:nvSpPr>
        <p:spPr>
          <a:xfrm>
            <a:off x="1524000" y="6477000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r">
              <a:buNone/>
            </a:pPr>
            <a:r>
              <a:rPr lang="en-US" sz="1200" baseline="30000" dirty="0">
                <a:latin typeface="Calisto MT" panose="02040603050505030304" pitchFamily="18" charset="0"/>
                <a:cs typeface="Arial" panose="020B0604020202020204" pitchFamily="34" charset="0"/>
              </a:rPr>
              <a:t>1</a:t>
            </a:r>
            <a:r>
              <a:rPr lang="en-US" sz="1200" dirty="0">
                <a:latin typeface="Calisto MT" panose="02040603050505030304" pitchFamily="18" charset="0"/>
                <a:cs typeface="Arial" panose="020B0604020202020204" pitchFamily="34" charset="0"/>
              </a:rPr>
              <a:t> Loeb et al. ICHE 2001; 22(2): 120-4		</a:t>
            </a:r>
            <a:r>
              <a:rPr lang="en-US" sz="1200" baseline="30000" dirty="0">
                <a:latin typeface="Calisto MT" panose="02040603050505030304" pitchFamily="18" charset="0"/>
                <a:cs typeface="Arial" panose="020B0604020202020204" pitchFamily="34" charset="0"/>
              </a:rPr>
              <a:t>2</a:t>
            </a:r>
            <a:r>
              <a:rPr lang="en-US" sz="1200" dirty="0">
                <a:latin typeface="Calisto MT" panose="02040603050505030304" pitchFamily="18" charset="0"/>
                <a:cs typeface="Arial" panose="020B0604020202020204" pitchFamily="34" charset="0"/>
              </a:rPr>
              <a:t> Stone </a:t>
            </a:r>
            <a:r>
              <a:rPr lang="en-US" sz="1200" dirty="0" err="1">
                <a:latin typeface="Calisto MT" panose="02040603050505030304" pitchFamily="18" charset="0"/>
                <a:cs typeface="Arial" panose="020B0604020202020204" pitchFamily="34" charset="0"/>
              </a:rPr>
              <a:t>et.al</a:t>
            </a:r>
            <a:r>
              <a:rPr lang="en-US" sz="1200" dirty="0">
                <a:latin typeface="Calisto MT" panose="02040603050505030304" pitchFamily="18" charset="0"/>
                <a:cs typeface="Arial" panose="020B0604020202020204" pitchFamily="34" charset="0"/>
              </a:rPr>
              <a:t>.  ICHE 2012; 33(10): 965-77 </a:t>
            </a:r>
          </a:p>
        </p:txBody>
      </p:sp>
    </p:spTree>
    <p:extLst>
      <p:ext uri="{BB962C8B-B14F-4D97-AF65-F5344CB8AC3E}">
        <p14:creationId xmlns:p14="http://schemas.microsoft.com/office/powerpoint/2010/main" val="418165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086600" cy="1036637"/>
          </a:xfrm>
        </p:spPr>
        <p:txBody>
          <a:bodyPr/>
          <a:lstStyle/>
          <a:p>
            <a:r>
              <a:rPr lang="en-US" sz="4000" b="0" dirty="0">
                <a:latin typeface="Calisto MT" panose="02040603050505030304" pitchFamily="18" charset="0"/>
              </a:rPr>
              <a:t>Signs and Symptoms </a:t>
            </a:r>
            <a:br>
              <a:rPr lang="en-US" sz="4000" b="0" dirty="0">
                <a:latin typeface="Calisto MT" panose="02040603050505030304" pitchFamily="18" charset="0"/>
              </a:rPr>
            </a:br>
            <a:r>
              <a:rPr lang="en-US" sz="4000" b="0" dirty="0">
                <a:latin typeface="Calisto MT" panose="02040603050505030304" pitchFamily="18" charset="0"/>
              </a:rPr>
              <a:t>Specific for UTI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0510" y="1924699"/>
            <a:ext cx="4442460" cy="4045239"/>
          </a:xfrm>
        </p:spPr>
        <p:txBody>
          <a:bodyPr/>
          <a:lstStyle/>
          <a:p>
            <a:r>
              <a:rPr lang="en-US" dirty="0"/>
              <a:t>Dysuria</a:t>
            </a:r>
          </a:p>
          <a:p>
            <a:r>
              <a:rPr lang="en-US" dirty="0"/>
              <a:t>New onset</a:t>
            </a:r>
          </a:p>
          <a:p>
            <a:pPr lvl="1"/>
            <a:r>
              <a:rPr lang="en-US" dirty="0"/>
              <a:t>Frequency</a:t>
            </a:r>
          </a:p>
          <a:p>
            <a:pPr lvl="1"/>
            <a:r>
              <a:rPr lang="en-US" dirty="0"/>
              <a:t>Urgency</a:t>
            </a:r>
          </a:p>
          <a:p>
            <a:pPr lvl="1"/>
            <a:r>
              <a:rPr lang="en-US" dirty="0"/>
              <a:t>Incontinence</a:t>
            </a:r>
          </a:p>
          <a:p>
            <a:r>
              <a:rPr lang="en-US" dirty="0"/>
              <a:t>Flank pain or tenderness</a:t>
            </a:r>
          </a:p>
          <a:p>
            <a:r>
              <a:rPr lang="en-US" dirty="0"/>
              <a:t>Suprapubic pain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1707" y="2447001"/>
            <a:ext cx="4442460" cy="4045239"/>
          </a:xfrm>
        </p:spPr>
        <p:txBody>
          <a:bodyPr/>
          <a:lstStyle/>
          <a:p>
            <a:r>
              <a:rPr lang="en-US" dirty="0"/>
              <a:t>Gross hematuria</a:t>
            </a:r>
          </a:p>
          <a:p>
            <a:r>
              <a:rPr lang="en-US" dirty="0"/>
              <a:t>Focal tenderness or swelling of testis, epididymis or prostate</a:t>
            </a:r>
          </a:p>
          <a:p>
            <a:r>
              <a:rPr lang="en-US" dirty="0"/>
              <a:t>Recent catheter trauma, obstruction, or purulent drainage around the catheter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C3BD29-8C83-CC42-A7D1-56261449E9B0}"/>
              </a:ext>
            </a:extLst>
          </p:cNvPr>
          <p:cNvSpPr txBox="1"/>
          <p:nvPr/>
        </p:nvSpPr>
        <p:spPr>
          <a:xfrm>
            <a:off x="5029200" y="6492240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prstClr val="black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Nace, et.al.  JAMDA 2014; 15(2): 133-39 </a:t>
            </a:r>
            <a:endParaRPr lang="en-US" sz="1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4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363"/>
            <a:ext cx="7239000" cy="1036637"/>
          </a:xfrm>
        </p:spPr>
        <p:txBody>
          <a:bodyPr/>
          <a:lstStyle/>
          <a:p>
            <a:r>
              <a:rPr lang="en-US" sz="4000" b="0" dirty="0">
                <a:latin typeface="Calisto MT" panose="02040603050505030304" pitchFamily="18" charset="0"/>
              </a:rPr>
              <a:t>What about</a:t>
            </a:r>
            <a:br>
              <a:rPr lang="en-US" sz="4000" b="0" dirty="0">
                <a:latin typeface="Calisto MT" panose="02040603050505030304" pitchFamily="18" charset="0"/>
              </a:rPr>
            </a:br>
            <a:r>
              <a:rPr lang="en-US" sz="4000" b="0" dirty="0">
                <a:latin typeface="Calisto MT" panose="02040603050505030304" pitchFamily="18" charset="0"/>
              </a:rPr>
              <a:t>Non-Communicative Residents?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r>
              <a:rPr lang="en-US" sz="2400" dirty="0"/>
              <a:t>Residents frequently have non-specific geriatric symptoms and are unable to tell us what is bothering them</a:t>
            </a:r>
          </a:p>
          <a:p>
            <a:r>
              <a:rPr lang="en-US" sz="2400" dirty="0"/>
              <a:t>Non-specific symptoms include:</a:t>
            </a:r>
          </a:p>
          <a:p>
            <a:pPr lvl="1"/>
            <a:r>
              <a:rPr lang="en-US" sz="2400" dirty="0"/>
              <a:t>Functional decline</a:t>
            </a:r>
          </a:p>
          <a:p>
            <a:pPr lvl="1"/>
            <a:r>
              <a:rPr lang="en-US" sz="2400" dirty="0"/>
              <a:t>Changes in mental status</a:t>
            </a:r>
          </a:p>
          <a:p>
            <a:pPr lvl="1"/>
            <a:r>
              <a:rPr lang="en-US" sz="2400" dirty="0"/>
              <a:t>Altered behaviors</a:t>
            </a:r>
          </a:p>
          <a:p>
            <a:pPr lvl="1"/>
            <a:r>
              <a:rPr lang="en-US" sz="2400" dirty="0"/>
              <a:t>Falls</a:t>
            </a:r>
          </a:p>
          <a:p>
            <a:r>
              <a:rPr lang="en-US" sz="2400" dirty="0"/>
              <a:t>Unfortunately, these symptoms are </a:t>
            </a:r>
            <a:r>
              <a:rPr lang="en-US" sz="2400" b="1" dirty="0"/>
              <a:t>non-specific </a:t>
            </a:r>
            <a:r>
              <a:rPr lang="en-US" sz="2400" dirty="0"/>
              <a:t>and often triggered by other (for example, non-infectious) causes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6492240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prstClr val="black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Nace, et.al.  JAMDA 2014; 15(2): 133-39 </a:t>
            </a:r>
            <a:endParaRPr lang="en-US" sz="1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696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924800" cy="1371600"/>
          </a:xfrm>
        </p:spPr>
        <p:txBody>
          <a:bodyPr>
            <a:normAutofit fontScale="90000"/>
          </a:bodyPr>
          <a:lstStyle/>
          <a:p>
            <a:r>
              <a:rPr lang="en-US" sz="3000" dirty="0">
                <a:latin typeface="+mj-lt"/>
              </a:rPr>
              <a:t> </a:t>
            </a:r>
            <a:r>
              <a:rPr lang="en-US" sz="3600" b="0" dirty="0">
                <a:latin typeface="Calisto MT" panose="02040603050505030304" pitchFamily="18" charset="0"/>
              </a:rPr>
              <a:t>Are Changes in Mental Status, Behavior, </a:t>
            </a:r>
            <a:br>
              <a:rPr lang="en-US" sz="3600" b="0" dirty="0">
                <a:latin typeface="Calisto MT" panose="02040603050505030304" pitchFamily="18" charset="0"/>
              </a:rPr>
            </a:br>
            <a:r>
              <a:rPr lang="en-US" sz="3600" b="0" dirty="0">
                <a:latin typeface="Calisto MT" panose="02040603050505030304" pitchFamily="18" charset="0"/>
              </a:rPr>
              <a:t>or a Fall Symptoms of a UTI?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114800"/>
          </a:xfrm>
        </p:spPr>
        <p:txBody>
          <a:bodyPr/>
          <a:lstStyle/>
          <a:p>
            <a:r>
              <a:rPr lang="en-US" sz="2400" dirty="0"/>
              <a:t>Sometimes, but </a:t>
            </a:r>
            <a:r>
              <a:rPr lang="en-US" sz="2400" u="sng" dirty="0"/>
              <a:t>most</a:t>
            </a:r>
            <a:r>
              <a:rPr lang="en-US" sz="2400" dirty="0"/>
              <a:t> commonly NOT</a:t>
            </a:r>
          </a:p>
          <a:p>
            <a:r>
              <a:rPr lang="en-US" sz="2400" dirty="0"/>
              <a:t>UTI is less likely without specific urinary symptoms</a:t>
            </a:r>
          </a:p>
          <a:p>
            <a:r>
              <a:rPr lang="en-US" sz="2400" dirty="0"/>
              <a:t>Non-specific geriatric symptoms, such as change in mental status, fatigue, or a fall may be due to a variety of non-infectious causes including: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9A9CD08-AF35-194A-AB97-A06D42AD0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72962"/>
              </p:ext>
            </p:extLst>
          </p:nvPr>
        </p:nvGraphicFramePr>
        <p:xfrm>
          <a:off x="609600" y="4038600"/>
          <a:ext cx="8077200" cy="21336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3064639012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3908744026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065873175"/>
                    </a:ext>
                  </a:extLst>
                </a:gridCol>
              </a:tblGrid>
              <a:tr h="675462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Medications (e.g., opiates)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Sleep deprivation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Low oxygen (CHF, COPD)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96745"/>
                  </a:ext>
                </a:extLst>
              </a:tr>
              <a:tr h="675462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Dehydration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Hypoglycemia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High carbon dioxide (COPD)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698881"/>
                  </a:ext>
                </a:extLst>
              </a:tr>
              <a:tr h="391338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Electrolyte imbalance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Stroke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205083"/>
                  </a:ext>
                </a:extLst>
              </a:tr>
              <a:tr h="391338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Constipation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Depression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sto MT" panose="02040603050505030304" pitchFamily="18" charset="0"/>
                        </a:rPr>
                        <a:t>Seizure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372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891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720" y="563563"/>
            <a:ext cx="7543800" cy="1036637"/>
          </a:xfrm>
        </p:spPr>
        <p:txBody>
          <a:bodyPr/>
          <a:lstStyle/>
          <a:p>
            <a:r>
              <a:rPr lang="en-US" b="0" dirty="0">
                <a:latin typeface="Calisto MT" panose="02040603050505030304" pitchFamily="18" charset="0"/>
              </a:rPr>
              <a:t>In other words…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057400"/>
            <a:ext cx="784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alisto MT" panose="02040603050505030304" pitchFamily="18" charset="0"/>
              </a:rPr>
              <a:t>Don’t think testing urine first in a resident with a change in condition and no localizing urinary tract signs and symptoms</a:t>
            </a:r>
          </a:p>
        </p:txBody>
      </p:sp>
    </p:spTree>
    <p:extLst>
      <p:ext uri="{BB962C8B-B14F-4D97-AF65-F5344CB8AC3E}">
        <p14:creationId xmlns:p14="http://schemas.microsoft.com/office/powerpoint/2010/main" val="2889487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>
                <a:latin typeface="Calisto MT" panose="02040603050505030304" pitchFamily="18" charset="0"/>
              </a:rPr>
              <a:t>Non-specific Geriatric Symptoms May Accompany a UTI but…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1960" y="1905000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0"/>
              </a:rPr>
              <a:t>Without another localizing urinary symptom or fever or leukocytosis </a:t>
            </a:r>
            <a:r>
              <a:rPr lang="en-US" sz="2400" u="sng" dirty="0">
                <a:latin typeface="Calisto MT" panose="02040603050505030304" pitchFamily="18" charset="0"/>
              </a:rPr>
              <a:t>and</a:t>
            </a:r>
            <a:r>
              <a:rPr lang="en-US" sz="2400" dirty="0">
                <a:latin typeface="Calisto MT" panose="02040603050505030304" pitchFamily="18" charset="0"/>
              </a:rPr>
              <a:t> no other identified source of infection, </a:t>
            </a:r>
          </a:p>
          <a:p>
            <a:r>
              <a:rPr lang="en-US" sz="2400" dirty="0">
                <a:latin typeface="Calisto MT" panose="02040603050505030304" pitchFamily="18" charset="0"/>
              </a:rPr>
              <a:t>these non-specific symptoms are </a:t>
            </a:r>
            <a:r>
              <a:rPr lang="en-US" sz="2400" u="sng" dirty="0">
                <a:latin typeface="Calisto MT" panose="02040603050505030304" pitchFamily="18" charset="0"/>
              </a:rPr>
              <a:t>unlikely</a:t>
            </a:r>
            <a:r>
              <a:rPr lang="en-US" sz="2400" dirty="0">
                <a:latin typeface="Calisto MT" panose="02040603050505030304" pitchFamily="18" charset="0"/>
              </a:rPr>
              <a:t> a sign of UTI</a:t>
            </a:r>
          </a:p>
          <a:p>
            <a:pPr algn="ctr"/>
            <a:r>
              <a:rPr lang="en-US" sz="2400" dirty="0">
                <a:latin typeface="Calisto MT" panose="02040603050505030304" pitchFamily="18" charset="0"/>
              </a:rPr>
              <a:t>AND </a:t>
            </a:r>
          </a:p>
          <a:p>
            <a:pPr algn="ctr"/>
            <a:r>
              <a:rPr lang="en-US" sz="2400" dirty="0">
                <a:latin typeface="Calisto MT" panose="02040603050505030304" pitchFamily="18" charset="0"/>
              </a:rPr>
              <a:t>A urine specimen should NOT be sent </a:t>
            </a:r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572000" y="4343400"/>
            <a:ext cx="1828800" cy="1912680"/>
            <a:chOff x="1485" y="2016"/>
            <a:chExt cx="3360" cy="3360"/>
          </a:xfrm>
        </p:grpSpPr>
        <p:pic>
          <p:nvPicPr>
            <p:cNvPr id="2051" name="Picture 3" descr="https://encrypted-tbn3.gstatic.com/images?q=tbn:ANd9GcQvrI2J6AVnYzDwKylXlVC9Ozzs52A0cHexsYryq5a_Yd_ETrV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5" y="2016"/>
              <a:ext cx="3360" cy="3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4"/>
            <p:cNvSpPr>
              <a:spLocks noChangeArrowheads="1"/>
            </p:cNvSpPr>
            <p:nvPr/>
          </p:nvSpPr>
          <p:spPr bwMode="auto">
            <a:xfrm>
              <a:off x="1560" y="2106"/>
              <a:ext cx="3240" cy="3069"/>
            </a:xfrm>
            <a:custGeom>
              <a:avLst/>
              <a:gdLst>
                <a:gd name="G0" fmla="+- 1203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997" y="17147"/>
                  </a:moveTo>
                  <a:cubicBezTo>
                    <a:pt x="19543" y="15394"/>
                    <a:pt x="20397" y="13137"/>
                    <a:pt x="20397" y="10800"/>
                  </a:cubicBezTo>
                  <a:cubicBezTo>
                    <a:pt x="20397" y="5499"/>
                    <a:pt x="16100" y="1203"/>
                    <a:pt x="10800" y="1203"/>
                  </a:cubicBezTo>
                  <a:cubicBezTo>
                    <a:pt x="8462" y="1202"/>
                    <a:pt x="6205" y="2056"/>
                    <a:pt x="4452" y="3602"/>
                  </a:cubicBezTo>
                  <a:close/>
                  <a:moveTo>
                    <a:pt x="3602" y="4452"/>
                  </a:moveTo>
                  <a:cubicBezTo>
                    <a:pt x="2056" y="6205"/>
                    <a:pt x="1203" y="8462"/>
                    <a:pt x="1203" y="10799"/>
                  </a:cubicBezTo>
                  <a:cubicBezTo>
                    <a:pt x="1203" y="16100"/>
                    <a:pt x="5499" y="20397"/>
                    <a:pt x="10800" y="20397"/>
                  </a:cubicBezTo>
                  <a:cubicBezTo>
                    <a:pt x="13137" y="20397"/>
                    <a:pt x="15394" y="19543"/>
                    <a:pt x="17147" y="1799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0000">
                    <a:alpha val="25999"/>
                  </a:srgbClr>
                </a:gs>
                <a:gs pos="100000">
                  <a:srgbClr val="FF0000">
                    <a:gamma/>
                    <a:shade val="75294"/>
                    <a:invGamma/>
                  </a:srgbClr>
                </a:gs>
              </a:gsLst>
              <a:lin ang="5400000" scaled="1"/>
            </a:gra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2362200" y="4343400"/>
            <a:ext cx="1971675" cy="1878013"/>
            <a:chOff x="1380" y="5602"/>
            <a:chExt cx="3405" cy="3355"/>
          </a:xfrm>
        </p:grpSpPr>
        <p:pic>
          <p:nvPicPr>
            <p:cNvPr id="2054" name="Picture 1" descr="http://www.mountainside-medical.com/media/catalog/product/u/r/urine-specimen-cup__44522.jpg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5" y="5602"/>
              <a:ext cx="3360" cy="3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" y="5697"/>
              <a:ext cx="3305" cy="3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70B91C3-F9A8-7D49-A6ED-8BA974590B36}"/>
              </a:ext>
            </a:extLst>
          </p:cNvPr>
          <p:cNvSpPr txBox="1"/>
          <p:nvPr/>
        </p:nvSpPr>
        <p:spPr>
          <a:xfrm>
            <a:off x="5029200" y="6492240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err="1">
                <a:solidFill>
                  <a:prstClr val="black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Drinka</a:t>
            </a:r>
            <a:r>
              <a:rPr lang="fr-FR" sz="1200" dirty="0">
                <a:solidFill>
                  <a:prstClr val="black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 P.  JAMDA 2009; 10(8): 516-19 </a:t>
            </a:r>
            <a:endParaRPr lang="en-US" sz="1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5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391400" cy="1295400"/>
          </a:xfrm>
        </p:spPr>
        <p:txBody>
          <a:bodyPr/>
          <a:lstStyle/>
          <a:p>
            <a:r>
              <a:rPr lang="en-US" sz="4000" b="0" dirty="0">
                <a:latin typeface="Calisto MT" panose="02040603050505030304" pitchFamily="18" charset="0"/>
              </a:rPr>
              <a:t>What about </a:t>
            </a:r>
            <a:br>
              <a:rPr lang="en-US" sz="4000" b="0" dirty="0">
                <a:latin typeface="Calisto MT" panose="02040603050505030304" pitchFamily="18" charset="0"/>
              </a:rPr>
            </a:br>
            <a:r>
              <a:rPr lang="en-US" sz="4000" b="0" dirty="0">
                <a:latin typeface="Calisto MT" panose="02040603050505030304" pitchFamily="18" charset="0"/>
              </a:rPr>
              <a:t>Non-Communicative Residents?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618727"/>
          </a:xfrm>
        </p:spPr>
        <p:txBody>
          <a:bodyPr/>
          <a:lstStyle/>
          <a:p>
            <a:endParaRPr lang="en-US" sz="2800" dirty="0"/>
          </a:p>
          <a:p>
            <a:pPr marL="0" indent="0">
              <a:buNone/>
            </a:pPr>
            <a:r>
              <a:rPr lang="en-US" sz="2800" i="1" dirty="0"/>
              <a:t>“</a:t>
            </a:r>
            <a:r>
              <a:rPr lang="en-US" sz="2800" dirty="0"/>
              <a:t>A patient with advanced dementia may be unable to report urinary symptoms. In this situation, it is reasonable to obtain a urine culture if there are signs of systemic infection such as fever (increase in temperature of equal to or greater than 2°F [1.1°C] from baseline) leukocytosis, or a left shift or chills in the absence of additional symptoms (e.g., new cough) to suggest an alternative source of infection.” *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0E40F9-8495-CE49-9FF0-2AA5442DD67B}"/>
              </a:ext>
            </a:extLst>
          </p:cNvPr>
          <p:cNvSpPr/>
          <p:nvPr/>
        </p:nvSpPr>
        <p:spPr>
          <a:xfrm>
            <a:off x="2286000" y="6400800"/>
            <a:ext cx="6096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>
              <a:lnSpc>
                <a:spcPct val="150000"/>
              </a:lnSpc>
              <a:buNone/>
            </a:pPr>
            <a:r>
              <a:rPr lang="en-US" sz="1400" dirty="0">
                <a:latin typeface="Calisto MT" panose="02040603050505030304" pitchFamily="18" charset="0"/>
              </a:rPr>
              <a:t>*</a:t>
            </a:r>
            <a:r>
              <a:rPr lang="en-US" sz="1200" dirty="0">
                <a:latin typeface="Calisto MT" panose="02040603050505030304" pitchFamily="18" charset="0"/>
              </a:rPr>
              <a:t>AMDA Choosing Wisely  Campaign (See Item 3, https://paltc.org/choosing-wisely</a:t>
            </a:r>
            <a:r>
              <a:rPr lang="en-US" sz="1400" dirty="0">
                <a:latin typeface="Calisto MT" panose="0204060305050503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5361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When To Test?&amp;#x0D;&amp;#x0A;&amp;quot;&quot;/&gt;&lt;property id=&quot;20307&quot; value=&quot;256&quot;/&gt;&lt;/object&gt;&lt;object type=&quot;3&quot; unique_id=&quot;10117&quot;&gt;&lt;property id=&quot;20148&quot; value=&quot;5&quot;/&gt;&lt;property id=&quot;20300&quot; value=&quot;Slide 10 - &amp;quot;Non-Specific Symptoms&amp;#x0D;&amp;#x0A;in Absence of Urinary Symptoms&amp;quot;&quot;/&gt;&lt;property id=&quot;20307&quot; value=&quot;267&quot;/&gt;&lt;/object&gt;&lt;object type=&quot;3&quot; unique_id=&quot;10120&quot;&gt;&lt;property id=&quot;20148&quot; value=&quot;5&quot;/&gt;&lt;property id=&quot;20300&quot; value=&quot;Slide 12&quot;/&gt;&lt;property id=&quot;20307&quot; value=&quot;270&quot;/&gt;&lt;/object&gt;&lt;object type=&quot;3&quot; unique_id=&quot;10129&quot;&gt;&lt;property id=&quot;20148&quot; value=&quot;5&quot;/&gt;&lt;property id=&quot;20300&quot; value=&quot;Slide 23&quot;/&gt;&lt;property id=&quot;20307&quot; value=&quot;279&quot;/&gt;&lt;/object&gt;&lt;object type=&quot;3&quot; unique_id=&quot;10133&quot;&gt;&lt;property id=&quot;20148&quot; value=&quot;5&quot;/&gt;&lt;property id=&quot;20300&quot; value=&quot;Slide 27 - &amp;quot;Summary – When to Test&amp;quot;&quot;/&gt;&lt;property id=&quot;20307&quot; value=&quot;283&quot;/&gt;&lt;/object&gt;&lt;object type=&quot;3&quot; unique_id=&quot;10134&quot;&gt;&lt;property id=&quot;20148&quot; value=&quot;5&quot;/&gt;&lt;property id=&quot;20300&quot; value=&quot;Slide 28 - &amp;quot;References&amp;quot;&quot;/&gt;&lt;property id=&quot;20307&quot; value=&quot;284&quot;/&gt;&lt;/object&gt;&lt;object type=&quot;3&quot; unique_id=&quot;10507&quot;&gt;&lt;property id=&quot;20148&quot; value=&quot;5&quot;/&gt;&lt;property id=&quot;20300&quot; value=&quot;Slide 3 - &amp;quot;What is a UTI?&amp;quot;&quot;/&gt;&lt;property id=&quot;20307&quot; value=&quot;285&quot;/&gt;&lt;/object&gt;&lt;object type=&quot;3&quot; unique_id=&quot;10691&quot;&gt;&lt;property id=&quot;20148&quot; value=&quot;5&quot;/&gt;&lt;property id=&quot;20300&quot; value=&quot;Slide 6 - &amp;quot;What about &amp;#x0D;&amp;#x0A;Non-Communicative Residents?&amp;quot;&quot;/&gt;&lt;property id=&quot;20307&quot; value=&quot;288&quot;/&gt;&lt;/object&gt;&lt;object type=&quot;3&quot; unique_id=&quot;10692&quot;&gt;&lt;property id=&quot;20148&quot; value=&quot;5&quot;/&gt;&lt;property id=&quot;20300&quot; value=&quot;Slide 7 - &amp;quot; Is a Change in Mental Status, Fatigue, &amp;#x0D;&amp;#x0A;or a Fall a Symptom of a UTI?&amp;quot;&quot;/&gt;&lt;property id=&quot;20307&quot; value=&quot;289&quot;/&gt;&lt;/object&gt;&lt;object type=&quot;3&quot; unique_id=&quot;10693&quot;&gt;&lt;property id=&quot;20148&quot; value=&quot;5&quot;/&gt;&lt;property id=&quot;20300&quot; value=&quot;Slide 8 - &amp;quot;Non-specific Geriatric Symptoms may accompany a UTI but…&amp;quot;&quot;/&gt;&lt;property id=&quot;20307&quot; value=&quot;290&quot;/&gt;&lt;/object&gt;&lt;object type=&quot;3&quot; unique_id=&quot;10846&quot;&gt;&lt;property id=&quot;20148&quot; value=&quot;5&quot;/&gt;&lt;property id=&quot;20300&quot; value=&quot;Slide 9 - &amp;quot;Non-Specific Symptoms &amp;#x0D;&amp;#x0A;in Absence of Urinary Symptoms&amp;quot;&quot;/&gt;&lt;property id=&quot;20307&quot; value=&quot;291&quot;/&gt;&lt;/object&gt;&lt;object type=&quot;3&quot; unique_id=&quot;10847&quot;&gt;&lt;property id=&quot;20148&quot; value=&quot;5&quot;/&gt;&lt;property id=&quot;20300&quot; value=&quot;Slide 11 - &amp;quot;… Under Normal Condition&amp;quot;&quot;/&gt;&lt;property id=&quot;20307&quot; value=&quot;292&quot;/&gt;&lt;/object&gt;&lt;object type=&quot;3&quot; unique_id=&quot;11006&quot;&gt;&lt;property id=&quot;20148&quot; value=&quot;5&quot;/&gt;&lt;property id=&quot;20300&quot; value=&quot;Slide 14 - &amp;quot;Asymptomatic Bacteriuria ≠ UTI&amp;quot;&quot;/&gt;&lt;property id=&quot;20307&quot; value=&quot;294&quot;/&gt;&lt;/object&gt;&lt;object type=&quot;3&quot; unique_id=&quot;11007&quot;&gt;&lt;property id=&quot;20148&quot; value=&quot;5&quot;/&gt;&lt;property id=&quot;20300&quot; value=&quot;Slide 15 - &amp;quot;When symptoms are absent:&amp;quot;&quot;/&gt;&lt;property id=&quot;20307&quot; value=&quot;295&quot;/&gt;&lt;/object&gt;&lt;object type=&quot;3&quot; unique_id=&quot;11008&quot;&gt;&lt;property id=&quot;20148&quot; value=&quot;5&quot;/&gt;&lt;property id=&quot;20300&quot; value=&quot;Slide 16 - &amp;quot;No localizing Urinary Tract &amp;#x0D;&amp;#x0A;Symptoms &amp;quot;&quot;/&gt;&lt;property id=&quot;20307&quot; value=&quot;296&quot;/&gt;&lt;/object&gt;&lt;object type=&quot;3&quot; unique_id=&quot;11157&quot;&gt;&lt;property id=&quot;20148&quot; value=&quot;5&quot;/&gt;&lt;property id=&quot;20300&quot; value=&quot;Slide 18 - &amp;quot;Urine Characteristics &amp;quot;&quot;/&gt;&lt;property id=&quot;20307&quot; value=&quot;297&quot;/&gt;&lt;/object&gt;&lt;object type=&quot;3&quot; unique_id=&quot;11360&quot;&gt;&lt;property id=&quot;20148&quot; value=&quot;5&quot;/&gt;&lt;property id=&quot;20300&quot; value=&quot;Slide 19 - &amp;quot;In other words…&amp;quot;&quot;/&gt;&lt;property id=&quot;20307&quot; value=&quot;299&quot;/&gt;&lt;/object&gt;&lt;object type=&quot;3&quot; unique_id=&quot;11511&quot;&gt;&lt;property id=&quot;20148&quot; value=&quot;5&quot;/&gt;&lt;property id=&quot;20300&quot; value=&quot;Slide 20 - &amp;quot;How Do We Improve?&amp;quot;&quot;/&gt;&lt;property id=&quot;20307&quot; value=&quot;300&quot;/&gt;&lt;/object&gt;&lt;object type=&quot;3&quot; unique_id=&quot;11640&quot;&gt;&lt;property id=&quot;20148&quot; value=&quot;5&quot;/&gt;&lt;property id=&quot;20300&quot; value=&quot;Slide 24 - &amp;quot;Revised McGeer:&amp;#x0D;&amp;#x0A;Without Indwelling Catheter &amp;quot;&quot;/&gt;&lt;property id=&quot;20307&quot; value=&quot;305&quot;/&gt;&lt;/object&gt;&lt;object type=&quot;3&quot; unique_id=&quot;11641&quot;&gt;&lt;property id=&quot;20148&quot; value=&quot;5&quot;/&gt;&lt;property id=&quot;20300&quot; value=&quot;Slide 25 - &amp;quot;Revised McGeer&amp;#x0D;&amp;#x0A;Resident With Indwelling Catheter &amp;quot;&quot;/&gt;&lt;property id=&quot;20307&quot; value=&quot;306&quot;/&gt;&lt;/object&gt;&lt;object type=&quot;3&quot; unique_id=&quot;11642&quot;&gt;&lt;property id=&quot;20148&quot; value=&quot;5&quot;/&gt;&lt;property id=&quot;20300&quot; value=&quot;Slide 26 - &amp;quot;Loeb Minimum Criteria for Initiating Antibiotics&amp;#x0D;&amp;#x0A;(Note: Culture Results Not Part of Decision-Making)&amp;quot;&quot;/&gt;&lt;property id=&quot;20307&quot; value=&quot;307&quot;/&gt;&lt;/object&gt;&lt;object type=&quot;3&quot; unique_id=&quot;11863&quot;&gt;&lt;property id=&quot;20148&quot; value=&quot;5&quot;/&gt;&lt;property id=&quot;20300&quot; value=&quot;Slide 2 - &amp;quot;When to Test&amp;quot;&quot;/&gt;&lt;property id=&quot;20307&quot; value=&quot;308&quot;/&gt;&lt;/object&gt;&lt;object type=&quot;3&quot; unique_id=&quot;12056&quot;&gt;&lt;property id=&quot;20148&quot; value=&quot;5&quot;/&gt;&lt;property id=&quot;20300&quot; value=&quot;Slide 4 - &amp;quot;Urinary Tract&amp;#x0D;&amp;#x0A;Signs and Symptoms include*&amp;quot;&quot;/&gt;&lt;property id=&quot;20307&quot; value=&quot;309&quot;/&gt;&lt;/object&gt;&lt;object type=&quot;3&quot; unique_id=&quot;12057&quot;&gt;&lt;property id=&quot;20148&quot; value=&quot;5&quot;/&gt;&lt;property id=&quot;20300&quot; value=&quot;Slide 5 - &amp;quot;What about&amp;#x0D;&amp;#x0A;Non-Communicative Residents?&amp;quot;&quot;/&gt;&lt;property id=&quot;20307&quot; value=&quot;310&quot;/&gt;&lt;/object&gt;&lt;object type=&quot;3&quot; unique_id=&quot;12304&quot;&gt;&lt;property id=&quot;20148&quot; value=&quot;5&quot;/&gt;&lt;property id=&quot;20300&quot; value=&quot;Slide 21 - &amp;quot;How Do We Improve?&amp;quot;&quot;/&gt;&lt;property id=&quot;20307&quot; value=&quot;311&quot;/&gt;&lt;/object&gt;&lt;object type=&quot;3&quot; unique_id=&quot;12305&quot;&gt;&lt;property id=&quot;20148&quot; value=&quot;5&quot;/&gt;&lt;property id=&quot;20300&quot; value=&quot;Slide 22 - &amp;quot;How Do We Improve?&amp;quot;&quot;/&gt;&lt;property id=&quot;20307&quot; value=&quot;312&quot;/&gt;&lt;/object&gt;&lt;object type=&quot;3&quot; unique_id=&quot;12422&quot;&gt;&lt;property id=&quot;20148&quot; value=&quot;5&quot;/&gt;&lt;property id=&quot;20300&quot; value=&quot;Slide 13&quot;/&gt;&lt;property id=&quot;20307&quot; value=&quot;313&quot;/&gt;&lt;/object&gt;&lt;object type=&quot;3&quot; unique_id=&quot;12513&quot;&gt;&lt;property id=&quot;20148&quot; value=&quot;5&quot;/&gt;&lt;property id=&quot;20300&quot; value=&quot;Slide 17 - &amp;quot;Do Not Test, Do Not Treat Asymptomatic Bacteriuria&amp;quot;&quot;/&gt;&lt;property id=&quot;20307&quot; value=&quot;31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hs3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645</Words>
  <Application>Microsoft Office PowerPoint</Application>
  <PresentationFormat>On-screen Show (4:3)</PresentationFormat>
  <Paragraphs>92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Calisto MT</vt:lpstr>
      <vt:lpstr>Courier New</vt:lpstr>
      <vt:lpstr>Trebuchet MS</vt:lpstr>
      <vt:lpstr>Tunga</vt:lpstr>
      <vt:lpstr>Verdana</vt:lpstr>
      <vt:lpstr>Wingdings</vt:lpstr>
      <vt:lpstr>dhs3</vt:lpstr>
      <vt:lpstr>  UTI Toolkit – Module 3 When to Test a Urine Specimen?  </vt:lpstr>
      <vt:lpstr>UTI Toolkit – Module 3 Narration by: Anna Eslinger, RN Infection Preventionist Marshfield Medical Center - Eau Claire         Content developed in partnership with the Wisconsin Healthcare-Associated Infections in Long-Term Care Coalition</vt:lpstr>
      <vt:lpstr>What is a Urinary Tract Infection (UTI)?</vt:lpstr>
      <vt:lpstr>Signs and Symptoms  Specific for UTI </vt:lpstr>
      <vt:lpstr>What about Non-Communicative Residents?</vt:lpstr>
      <vt:lpstr> Are Changes in Mental Status, Behavior,  or a Fall Symptoms of a UTI?</vt:lpstr>
      <vt:lpstr>In other words…</vt:lpstr>
      <vt:lpstr>Non-specific Geriatric Symptoms May Accompany a UTI but…</vt:lpstr>
      <vt:lpstr>What about  Non-Communicative Residents?</vt:lpstr>
      <vt:lpstr>Change in the Character of the Urine ≠ UTI</vt:lpstr>
      <vt:lpstr>Bacteria in the Urine ≠ UTI</vt:lpstr>
      <vt:lpstr>When Symptoms are Absent:</vt:lpstr>
      <vt:lpstr>Positive Urine Culture Without Localizing Urinary Tract Symptoms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 Toolkit – Module 3 When to Test a Urine Specimen?</dc:title>
  <dc:creator/>
  <cp:lastModifiedBy/>
  <cp:revision>6</cp:revision>
  <dcterms:created xsi:type="dcterms:W3CDTF">2018-12-10T23:08:03Z</dcterms:created>
  <dcterms:modified xsi:type="dcterms:W3CDTF">2019-04-02T22:21:32Z</dcterms:modified>
</cp:coreProperties>
</file>